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603" r:id="rId3"/>
    <p:sldId id="454" r:id="rId4"/>
    <p:sldId id="421" r:id="rId5"/>
    <p:sldId id="424" r:id="rId6"/>
    <p:sldId id="605" r:id="rId7"/>
    <p:sldId id="464" r:id="rId8"/>
    <p:sldId id="465" r:id="rId9"/>
    <p:sldId id="611" r:id="rId10"/>
    <p:sldId id="608" r:id="rId11"/>
    <p:sldId id="619" r:id="rId12"/>
    <p:sldId id="607" r:id="rId13"/>
    <p:sldId id="609" r:id="rId14"/>
    <p:sldId id="606" r:id="rId15"/>
    <p:sldId id="321" r:id="rId16"/>
    <p:sldId id="329" r:id="rId17"/>
    <p:sldId id="698" r:id="rId18"/>
    <p:sldId id="706" r:id="rId19"/>
    <p:sldId id="258" r:id="rId20"/>
    <p:sldId id="610" r:id="rId21"/>
    <p:sldId id="616" r:id="rId22"/>
    <p:sldId id="29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94710" autoAdjust="0"/>
  </p:normalViewPr>
  <p:slideViewPr>
    <p:cSldViewPr snapToGrid="0" showGuides="1">
      <p:cViewPr varScale="1">
        <p:scale>
          <a:sx n="108" d="100"/>
          <a:sy n="108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C736E-20A2-42A0-A187-CA223A4965F7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9118-462B-4DBD-923B-9271AD7325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3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28DEA-F9B6-4028-B778-659080682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12BBE2-AC74-4C15-90BA-EE9675390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40CBB4-5684-4B16-B66F-B8438367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023BF4-3187-48CD-8097-5EAC0A3B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52542C-94F0-4FC2-A49E-279DD46A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4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8ABE9-D233-4BDB-A403-9331113F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EF48CB-ECC3-4A7B-A96E-CB9B500B1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B5236C-A7FA-40F4-9964-B1CB4478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62CDD-4F8F-4A2A-9E8B-5060D7EE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9156D-161A-4560-BD0B-96CAC0FC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74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B778EF1-9044-43A6-A2FA-2512C23F2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0B5A448-0FA1-4859-9F01-E14A15F7C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2CFE8F-693C-4FBB-B1A5-08EDE38D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860070-4862-48C4-9CDE-F0F9B6B1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54576-B849-4A63-B353-F94C738A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8EB2F-6687-4090-8A9E-D506BC47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5C712A-806C-4BC7-8CF5-70ACFF20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395685-D24A-4524-BEAB-611DD7D0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9A9C87-3F73-4844-8B54-87B32182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D4D2FF-4C00-47C5-8A7F-AA104AE9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7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FF7CF-20FF-475A-A7C9-9CAF6C20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723FE4-A5EA-44A0-B8A0-7E46CC1F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6D15F3-83E5-41CE-81E6-1C71ADD8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C8E9EC-E44D-4369-A38A-C0861062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3DDA4B-1AB1-470E-97C3-D902E727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7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286CEB-A971-4DE8-894B-4E98083C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1D3862-10A4-4B26-A66A-0323EFCB4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56350D-91C3-412C-9596-4628131B8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630153-B293-4F12-96F5-E0132876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49C946-4F93-4043-A48F-5DAB7A75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3FA1AF-CCCA-4022-8A5A-250829A5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4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DBB69-A5F3-41D1-A9DC-5BE760D4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2C488F-D8A6-4150-BC77-C08F2506F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3E0AED-C65B-4E58-9EC5-0862147B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0B1C00-F957-407C-BF94-D05CC3B2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10D2C5-DF4D-481A-912F-12566623F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F30652-7F63-4626-96FE-109B4948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73F047-699A-467B-ACB0-C26C4280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78E494-CD94-470F-BD2C-BD729E09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3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6F482F-3563-4F5D-BC83-E2BDE4BB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560253-B1E6-48CA-A785-D4A11CB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0292F0-821D-45D5-BB87-0E99524F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04C841-50B2-4F5F-B02B-F947BC9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0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791A122-9589-438D-8948-46466A3D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964A32-D41F-4DB5-85ED-BF6C9DC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D2B6CA-43A9-4483-A94E-B3B93B24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92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2EDAAF-8882-48B9-A5F2-B5F2AA4B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1AD288-B624-499C-A768-9F34F20A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FE1470-2E6B-4AB8-B406-4ECC91E02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A73307-A2F0-4DD6-B173-829B775F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32F890-50C3-45FE-968E-72B53CBF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2AA806-EF62-47AB-A243-DAB46D29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63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A88CB-8493-4437-BAAA-51789726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39E55DE-7811-4217-B172-547ADEC61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46C684-48EE-490B-AEDC-6D193E908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E09B43-DAE5-40BA-A3A7-4F58EF92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DF8644-3DFF-466A-9CA2-D2B5338A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AB46CC-6103-477D-AA0C-B2D34A59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30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84061E-443D-4B27-832E-BBFE1BE8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A5CC0-58F6-410F-BE89-33577EBC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A6674F-8F61-43FD-8819-7ECA6604A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B376-B1D0-4019-ACCD-A275FB7F2B9E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EE051C-5757-4D96-A5F8-90AF4184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D2C299-8BFC-4126-A084-1A517573B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30FA-ECE0-4D6D-98DB-BE74CE2F0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8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24586-54C3-42C8-93C5-6745840F9190}"/>
              </a:ext>
            </a:extLst>
          </p:cNvPr>
          <p:cNvSpPr txBox="1"/>
          <p:nvPr/>
        </p:nvSpPr>
        <p:spPr>
          <a:xfrm>
            <a:off x="462805" y="1038225"/>
            <a:ext cx="11462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/>
              <a:t>PROFID (Post-MI) SCD risk Prediction Model </a:t>
            </a:r>
          </a:p>
          <a:p>
            <a:r>
              <a:rPr lang="en-US" altLang="ko-KR" sz="5400" dirty="0"/>
              <a:t>– Can it rise to the Challenge ? </a:t>
            </a:r>
            <a:endParaRPr lang="ko-KR" alt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1342D-EF2E-43E9-AF60-A80108868E01}"/>
              </a:ext>
            </a:extLst>
          </p:cNvPr>
          <p:cNvSpPr txBox="1"/>
          <p:nvPr/>
        </p:nvSpPr>
        <p:spPr>
          <a:xfrm>
            <a:off x="4423106" y="4695825"/>
            <a:ext cx="3345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 </a:t>
            </a:r>
            <a:r>
              <a:rPr lang="ko-KR" altLang="en-US" sz="3200" dirty="0" err="1"/>
              <a:t>대구가톨릭대학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algn="ctr"/>
            <a:r>
              <a:rPr lang="ko-KR" altLang="en-US" sz="3200" dirty="0"/>
              <a:t>순환기 내과</a:t>
            </a:r>
            <a:endParaRPr lang="en-US" altLang="ko-KR" sz="3200" dirty="0"/>
          </a:p>
          <a:p>
            <a:pPr algn="ctr"/>
            <a:r>
              <a:rPr lang="ko-KR" altLang="en-US" sz="3200" dirty="0"/>
              <a:t>이 영 수</a:t>
            </a:r>
          </a:p>
        </p:txBody>
      </p:sp>
    </p:spTree>
    <p:extLst>
      <p:ext uri="{BB962C8B-B14F-4D97-AF65-F5344CB8AC3E}">
        <p14:creationId xmlns:p14="http://schemas.microsoft.com/office/powerpoint/2010/main" val="33208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6"/>
    </mc:Choice>
    <mc:Fallback xmlns="">
      <p:transition spd="slow" advTm="136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C3854D-EAE5-E18F-3880-BA46D8D4B014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9" y="357188"/>
            <a:ext cx="9676618" cy="63185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Sudden death in preserved EF after AMI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D2BB2-A608-6607-F3F5-9E510A58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392" y="6476999"/>
            <a:ext cx="431074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European Heart Journal (2005) 26, 762–769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C9AE0-08B2-05DD-A77E-5B3600A1CCF3}"/>
              </a:ext>
            </a:extLst>
          </p:cNvPr>
          <p:cNvSpPr txBox="1">
            <a:spLocks noChangeArrowheads="1"/>
          </p:cNvSpPr>
          <p:nvPr/>
        </p:nvSpPr>
        <p:spPr>
          <a:xfrm>
            <a:off x="1222312" y="1129004"/>
            <a:ext cx="9900552" cy="1442554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Inclusion : 2130 pts with AMI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Follow-up : 1012 days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/>
              <a:t>Holter monitoring : turbulence slope (TS)</a:t>
            </a:r>
            <a:endParaRPr lang="en-US" altLang="ko-KR" sz="2400" kern="0" dirty="0">
              <a:latin typeface="+mn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2A4D9B-9F79-D23A-B1FA-CB8CE056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" y="2711517"/>
            <a:ext cx="4956597" cy="25042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E71A91-95B7-A7B0-B3F3-65A19AF4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03" y="2711517"/>
            <a:ext cx="6719284" cy="31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EF68A10-C050-0641-202E-35168AC485BE}"/>
              </a:ext>
            </a:extLst>
          </p:cNvPr>
          <p:cNvSpPr txBox="1">
            <a:spLocks noChangeArrowheads="1"/>
          </p:cNvSpPr>
          <p:nvPr/>
        </p:nvSpPr>
        <p:spPr>
          <a:xfrm>
            <a:off x="2146264" y="357188"/>
            <a:ext cx="7875587" cy="63185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ISAR-Risk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8FAB4CD-A106-5D12-F516-4CA2295B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703" y="6476999"/>
            <a:ext cx="435525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b7819099"/>
              </a:rPr>
              <a:t>European Heart Journal (2009) 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9069d8b3.B"/>
              </a:rPr>
              <a:t>30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b7819099"/>
              </a:rPr>
              <a:t>, 576–583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8B4E1-129B-E057-A098-99C84983A131}"/>
              </a:ext>
            </a:extLst>
          </p:cNvPr>
          <p:cNvSpPr txBox="1"/>
          <p:nvPr/>
        </p:nvSpPr>
        <p:spPr>
          <a:xfrm>
            <a:off x="1126642" y="1094182"/>
            <a:ext cx="991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Risk stratification by severe autonomic failure in pts with LVEF &gt; 30%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FA7C62-3CA2-667C-B46D-6E336D7F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8" y="2106852"/>
            <a:ext cx="5123129" cy="40722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E286276-2F7E-CAC3-85AC-212A59CB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45" y="2394340"/>
            <a:ext cx="5462014" cy="4078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251D5-8854-E350-2DFB-00182405FB02}"/>
              </a:ext>
            </a:extLst>
          </p:cNvPr>
          <p:cNvSpPr txBox="1"/>
          <p:nvPr/>
        </p:nvSpPr>
        <p:spPr>
          <a:xfrm>
            <a:off x="2425954" y="1838129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All cause mortality (%)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BAE30-8277-9E2B-795B-7CDB9C041888}"/>
              </a:ext>
            </a:extLst>
          </p:cNvPr>
          <p:cNvSpPr txBox="1"/>
          <p:nvPr/>
        </p:nvSpPr>
        <p:spPr>
          <a:xfrm>
            <a:off x="7246432" y="1838129"/>
            <a:ext cx="3185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Sudden cardiac death (%)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836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6C56D6-68C3-F617-E775-74F0B70B65DD}"/>
              </a:ext>
            </a:extLst>
          </p:cNvPr>
          <p:cNvSpPr txBox="1">
            <a:spLocks noChangeArrowheads="1"/>
          </p:cNvSpPr>
          <p:nvPr/>
        </p:nvSpPr>
        <p:spPr>
          <a:xfrm>
            <a:off x="1791478" y="357188"/>
            <a:ext cx="8230373" cy="63185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Low rates of appropriated therapy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F6B4B-79E0-6BEB-6CDF-8ED338762740}"/>
              </a:ext>
            </a:extLst>
          </p:cNvPr>
          <p:cNvSpPr txBox="1">
            <a:spLocks noChangeArrowheads="1"/>
          </p:cNvSpPr>
          <p:nvPr/>
        </p:nvSpPr>
        <p:spPr>
          <a:xfrm>
            <a:off x="1212981" y="1072669"/>
            <a:ext cx="9900552" cy="1442554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Inclusion 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latin typeface="+mn-lt"/>
              </a:rPr>
              <a:t> - pts with ICD/CRT-D for primary or secondary prevention of SCD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Pt. No : </a:t>
            </a:r>
            <a:r>
              <a:rPr lang="en-US" altLang="ko-KR" sz="2400" kern="0" dirty="0"/>
              <a:t>2349 , </a:t>
            </a:r>
            <a:r>
              <a:rPr lang="en-US" altLang="ko-KR" sz="2400" kern="0" dirty="0">
                <a:latin typeface="+mn-lt"/>
              </a:rPr>
              <a:t>Follow-up : 30 month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59A105-F38F-49AB-B174-522BCA2E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2" y="2761942"/>
            <a:ext cx="5496255" cy="342168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D6FABF9-43CA-6AFC-697F-6FFA1DEB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992" y="6476999"/>
            <a:ext cx="522514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Israeli ICD registry,  Heart Rhythm2015;12:2426–2433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F1005-4DA6-8DD4-4D42-BA03E9D1A25A}"/>
              </a:ext>
            </a:extLst>
          </p:cNvPr>
          <p:cNvSpPr txBox="1"/>
          <p:nvPr/>
        </p:nvSpPr>
        <p:spPr>
          <a:xfrm>
            <a:off x="2098477" y="4979831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3%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F3EB0-5D26-A8A6-2905-C2C8D1C1FAAE}"/>
              </a:ext>
            </a:extLst>
          </p:cNvPr>
          <p:cNvSpPr txBox="1"/>
          <p:nvPr/>
        </p:nvSpPr>
        <p:spPr>
          <a:xfrm>
            <a:off x="776645" y="428812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9%</a:t>
            </a:r>
            <a:endParaRPr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45AEA-8EFB-028A-2665-CE1B2E7044FA}"/>
              </a:ext>
            </a:extLst>
          </p:cNvPr>
          <p:cNvSpPr txBox="1"/>
          <p:nvPr/>
        </p:nvSpPr>
        <p:spPr>
          <a:xfrm>
            <a:off x="1205661" y="3312369"/>
            <a:ext cx="64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21%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C6109-72FF-BDDB-E399-19453F064141}"/>
              </a:ext>
            </a:extLst>
          </p:cNvPr>
          <p:cNvSpPr txBox="1"/>
          <p:nvPr/>
        </p:nvSpPr>
        <p:spPr>
          <a:xfrm>
            <a:off x="2514335" y="470768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8.4%</a:t>
            </a:r>
            <a:endParaRPr lang="ko-KR" altLang="en-US" sz="16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306F3F7-6777-695C-9FC8-B52159C9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1721"/>
            <a:ext cx="5869161" cy="30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1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23975E-7109-FB56-4AB1-4E0906995747}"/>
              </a:ext>
            </a:extLst>
          </p:cNvPr>
          <p:cNvSpPr txBox="1">
            <a:spLocks noChangeArrowheads="1"/>
          </p:cNvSpPr>
          <p:nvPr/>
        </p:nvSpPr>
        <p:spPr>
          <a:xfrm>
            <a:off x="1978095" y="357188"/>
            <a:ext cx="8230373" cy="63185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Similar mortality irrespective to EF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09AC4C-FE9D-8F7A-32D6-BBB43B62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5" y="1242864"/>
            <a:ext cx="5938802" cy="31784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7467022-EA75-6151-6C58-FAAE5E7FC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80" y="1242864"/>
            <a:ext cx="5934975" cy="317841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4C1F22-6C9D-63A6-DCCA-B8712E30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81" y="4421276"/>
            <a:ext cx="10885714" cy="213765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30F6362-A31A-9F20-1421-5B4232147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992" y="6476999"/>
            <a:ext cx="522514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Israeli ICD registry,  Heart Rhythm2015;12:2426–2433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3D65F3-36B6-2BB6-AC0D-7B50EA2C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8" y="295997"/>
            <a:ext cx="11336694" cy="1920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1ECD8-DB31-6F65-1CBA-2B8BB1684A76}"/>
              </a:ext>
            </a:extLst>
          </p:cNvPr>
          <p:cNvSpPr txBox="1"/>
          <p:nvPr/>
        </p:nvSpPr>
        <p:spPr>
          <a:xfrm>
            <a:off x="269223" y="2265103"/>
            <a:ext cx="9405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3200" dirty="0"/>
              <a:t>Limitations of LVEF as standalone risk </a:t>
            </a:r>
            <a:r>
              <a:rPr lang="en-US" altLang="ko-KR" sz="3200" dirty="0" err="1"/>
              <a:t>stratifier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2F87E-4B81-C3CF-1894-651AFDFA1CF8}"/>
              </a:ext>
            </a:extLst>
          </p:cNvPr>
          <p:cNvSpPr txBox="1"/>
          <p:nvPr/>
        </p:nvSpPr>
        <p:spPr>
          <a:xfrm>
            <a:off x="415448" y="2898304"/>
            <a:ext cx="11561948" cy="2238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 algn="l">
              <a:lnSpc>
                <a:spcPct val="150000"/>
              </a:lnSpc>
              <a:buAutoNum type="romanLcParenBoth"/>
            </a:pP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the majority of SCD cases occur in patients with preserved or moderately reduced LVEF. </a:t>
            </a:r>
          </a:p>
          <a:p>
            <a:pPr marL="400050" indent="-400050" algn="l">
              <a:lnSpc>
                <a:spcPct val="150000"/>
              </a:lnSpc>
              <a:buAutoNum type="romanLcParenBoth"/>
            </a:pP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only relatively few patients with reduced LVEF will benefit from an ICD (most will never experience</a:t>
            </a:r>
          </a:p>
          <a:p>
            <a:pPr algn="l">
              <a:lnSpc>
                <a:spcPct val="150000"/>
              </a:lnSpc>
            </a:pPr>
            <a:r>
              <a:rPr lang="en-US" altLang="ko-KR" sz="2400" dirty="0">
                <a:latin typeface="Arial Narrow" panose="020B0606020202030204" pitchFamily="34" charset="0"/>
              </a:rPr>
              <a:t>       </a:t>
            </a: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a threatening arrhythmic event, others have a high risk for non-sudden death).</a:t>
            </a:r>
          </a:p>
          <a:p>
            <a:pPr algn="l">
              <a:lnSpc>
                <a:spcPct val="150000"/>
              </a:lnSpc>
            </a:pP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(iii) a reduced LVEF is a risk factor for both sudden and non-sudden death.</a:t>
            </a:r>
            <a:endParaRPr lang="ko-KR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F5E7A4-8CB9-FB3A-FDBA-A7EB3AFDD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55" y="6476999"/>
            <a:ext cx="452320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European Heart Journal (2013) </a:t>
            </a:r>
            <a:r>
              <a:rPr lang="en-US" altLang="ko-KR" sz="1800" b="0" i="0" u="none" strike="noStrike" baseline="0" dirty="0">
                <a:latin typeface="AdvOT9069d8b3.B"/>
              </a:rPr>
              <a:t>34</a:t>
            </a:r>
            <a:r>
              <a:rPr lang="en-US" altLang="ko-KR" sz="1800" b="0" i="0" u="none" strike="noStrike" baseline="0" dirty="0">
                <a:latin typeface="AdvOTb7819099"/>
              </a:rPr>
              <a:t>, 1964–1971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551A-588D-5057-B636-E3BF39EA295C}"/>
              </a:ext>
            </a:extLst>
          </p:cNvPr>
          <p:cNvSpPr txBox="1"/>
          <p:nvPr/>
        </p:nvSpPr>
        <p:spPr>
          <a:xfrm>
            <a:off x="167934" y="5402865"/>
            <a:ext cx="11856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 Several other risk </a:t>
            </a:r>
            <a:r>
              <a:rPr lang="en-US" altLang="ko-KR" sz="2400" b="0" i="0" u="none" strike="noStrike" baseline="0" dirty="0" err="1">
                <a:latin typeface="Arial Narrow" panose="020B0606020202030204" pitchFamily="34" charset="0"/>
              </a:rPr>
              <a:t>stratifiers</a:t>
            </a: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, such as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PVC, QRS duration, signal-averaged ECG, microvolt T-wave </a:t>
            </a:r>
          </a:p>
          <a:p>
            <a:pPr algn="l"/>
            <a:r>
              <a:rPr lang="en-US" altLang="ko-K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alternans, markers of autonomic tone, and programmed ventricular stimulation</a:t>
            </a:r>
            <a:r>
              <a:rPr lang="en-US" altLang="ko-KR" sz="2400" b="0" i="0" u="none" strike="noStrike" baseline="0" dirty="0">
                <a:latin typeface="Arial Narrow" panose="020B0606020202030204" pitchFamily="34" charset="0"/>
              </a:rPr>
              <a:t>, have been evaluated.</a:t>
            </a:r>
            <a:endParaRPr lang="ko-KR" alt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0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8D780-1CA2-40AA-8EDE-5F5A0837694E}"/>
              </a:ext>
            </a:extLst>
          </p:cNvPr>
          <p:cNvSpPr txBox="1"/>
          <p:nvPr/>
        </p:nvSpPr>
        <p:spPr>
          <a:xfrm>
            <a:off x="2822524" y="242592"/>
            <a:ext cx="654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Arial Narrow" panose="020B0606020202030204" pitchFamily="34" charset="0"/>
                <a:cs typeface="Arial" panose="020B0604020202020204" pitchFamily="34" charset="0"/>
              </a:rPr>
              <a:t>T-Wave Alternans in Post MI</a:t>
            </a:r>
            <a:endParaRPr lang="ko-KR" altLang="en-US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490BF-FDBC-480F-8991-1298367EB450}"/>
              </a:ext>
            </a:extLst>
          </p:cNvPr>
          <p:cNvSpPr txBox="1"/>
          <p:nvPr/>
        </p:nvSpPr>
        <p:spPr>
          <a:xfrm>
            <a:off x="7480035" y="6519446"/>
            <a:ext cx="471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J Cardiovasc </a:t>
            </a:r>
            <a:r>
              <a:rPr lang="en-US" altLang="ko-KR" sz="1600" dirty="0" err="1"/>
              <a:t>Electrophysiol</a:t>
            </a:r>
            <a:r>
              <a:rPr lang="en-US" altLang="ko-KR" sz="1600" dirty="0"/>
              <a:t>, 2008; 19: 1037-1042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0D83113-B095-4564-83AA-E038586EBE00}"/>
              </a:ext>
            </a:extLst>
          </p:cNvPr>
          <p:cNvGrpSpPr>
            <a:grpSpLocks/>
          </p:cNvGrpSpPr>
          <p:nvPr/>
        </p:nvGrpSpPr>
        <p:grpSpPr bwMode="auto">
          <a:xfrm>
            <a:off x="3953785" y="1300498"/>
            <a:ext cx="7952076" cy="4605780"/>
            <a:chOff x="793" y="935"/>
            <a:chExt cx="4371" cy="290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88B6367-6568-4AE5-B064-85A8EBDDD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3628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7A2777E5-5C3F-468E-8960-9F062C031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074"/>
              <a:ext cx="1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≥ 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43</a:t>
              </a:r>
              <a:r>
                <a:rPr lang="el-GR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 or 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≥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47</a:t>
              </a:r>
              <a:r>
                <a:rPr lang="el-GR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455C58F4-D387-425F-8CD4-3D2B88C3B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661"/>
              <a:ext cx="1708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&lt; 43</a:t>
              </a:r>
              <a:r>
                <a:rPr lang="el-GR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b="1" baseline="-25000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and  &lt; 47</a:t>
              </a:r>
              <a:r>
                <a:rPr lang="el-GR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b="1" baseline="-25000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ko-KR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ko-KR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44844090-3CF7-4137-AB55-EEA30B5A2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00" y="1436325"/>
            <a:ext cx="40719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r>
              <a:rPr lang="en-US" altLang="ko-KR" sz="2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EPHESUS Study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(n=493) 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Post-MI  day 2~10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TWA (Ambulatory ECG-based)</a:t>
            </a:r>
          </a:p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500 days f/u</a:t>
            </a:r>
          </a:p>
        </p:txBody>
      </p:sp>
    </p:spTree>
    <p:extLst>
      <p:ext uri="{BB962C8B-B14F-4D97-AF65-F5344CB8AC3E}">
        <p14:creationId xmlns:p14="http://schemas.microsoft.com/office/powerpoint/2010/main" val="87572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8D780-1CA2-40AA-8EDE-5F5A0837694E}"/>
              </a:ext>
            </a:extLst>
          </p:cNvPr>
          <p:cNvSpPr txBox="1"/>
          <p:nvPr/>
        </p:nvSpPr>
        <p:spPr>
          <a:xfrm>
            <a:off x="2272167" y="242592"/>
            <a:ext cx="7653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Arial Narrow" panose="020B0606020202030204" pitchFamily="34" charset="0"/>
                <a:cs typeface="Arial" panose="020B0604020202020204" pitchFamily="34" charset="0"/>
              </a:rPr>
              <a:t>Heart Rate Turbulence in Post MI</a:t>
            </a:r>
            <a:endParaRPr lang="ko-KR" altLang="en-US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57359-4572-4569-89D0-5F3F1AA74A37}"/>
              </a:ext>
            </a:extLst>
          </p:cNvPr>
          <p:cNvSpPr txBox="1"/>
          <p:nvPr/>
        </p:nvSpPr>
        <p:spPr>
          <a:xfrm>
            <a:off x="8730718" y="6518517"/>
            <a:ext cx="344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J Am Coll </a:t>
            </a:r>
            <a:r>
              <a:rPr lang="en-US" altLang="ko-KR" sz="1600" dirty="0" err="1"/>
              <a:t>Cardiol</a:t>
            </a:r>
            <a:r>
              <a:rPr lang="en-US" altLang="ko-KR" sz="1600" dirty="0"/>
              <a:t> 2008;52:1353–65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6C0956C-43B5-47F3-8F40-4010E320685B}"/>
              </a:ext>
            </a:extLst>
          </p:cNvPr>
          <p:cNvSpPr txBox="1">
            <a:spLocks/>
          </p:cNvSpPr>
          <p:nvPr/>
        </p:nvSpPr>
        <p:spPr>
          <a:xfrm>
            <a:off x="1403131" y="1290033"/>
            <a:ext cx="9385738" cy="11557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HRT 0 :  </a:t>
            </a:r>
            <a:r>
              <a:rPr lang="en-US" altLang="ko-KR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Normal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dirty="0"/>
              <a:t>group (both T Onset and T Slope were normal)</a:t>
            </a:r>
          </a:p>
          <a:p>
            <a:pPr marL="0" indent="0">
              <a:buNone/>
            </a:pPr>
            <a:r>
              <a:rPr lang="en-US" altLang="ko-KR" sz="2400" b="1" dirty="0"/>
              <a:t>HRT 1 :  </a:t>
            </a:r>
            <a:r>
              <a:rPr lang="en-US" altLang="ko-KR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Abnormal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dirty="0"/>
              <a:t>group (either T Onset and T Slope was abnormal)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b="1" dirty="0"/>
              <a:t>HRT 2 :  </a:t>
            </a:r>
            <a:r>
              <a:rPr lang="en-US" altLang="ko-KR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Abnormal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dirty="0"/>
              <a:t>group (both T Onset and T Slope were abnormal)</a:t>
            </a:r>
            <a:endParaRPr lang="ko-KR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06C86E-E527-41A9-9513-D582FC15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7" y="2620736"/>
            <a:ext cx="11034585" cy="35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860C9-8CEB-4770-A108-4A11A5E33009}"/>
              </a:ext>
            </a:extLst>
          </p:cNvPr>
          <p:cNvSpPr txBox="1"/>
          <p:nvPr/>
        </p:nvSpPr>
        <p:spPr>
          <a:xfrm>
            <a:off x="2435802" y="242592"/>
            <a:ext cx="7319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Arial Narrow" panose="020B0606020202030204" pitchFamily="34" charset="0"/>
                <a:cs typeface="Arial" panose="020B0604020202020204" pitchFamily="34" charset="0"/>
              </a:rPr>
              <a:t>Heart rate variability in Acute MI</a:t>
            </a:r>
            <a:endParaRPr lang="ko-KR" altLang="en-US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34095-86CD-4EFC-8368-8B025083333B}"/>
              </a:ext>
            </a:extLst>
          </p:cNvPr>
          <p:cNvSpPr txBox="1"/>
          <p:nvPr/>
        </p:nvSpPr>
        <p:spPr>
          <a:xfrm>
            <a:off x="8208580" y="6519446"/>
            <a:ext cx="393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CARISMA study. EHJ (2009) 30, 689–698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176F-C023-443B-8165-C888CAAC4ACF}"/>
              </a:ext>
            </a:extLst>
          </p:cNvPr>
          <p:cNvSpPr txBox="1"/>
          <p:nvPr/>
        </p:nvSpPr>
        <p:spPr>
          <a:xfrm>
            <a:off x="196023" y="1741122"/>
            <a:ext cx="3366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312 AMI Pts </a:t>
            </a:r>
          </a:p>
          <a:p>
            <a:r>
              <a:rPr lang="en-US" altLang="ko-KR" sz="2400" dirty="0"/>
              <a:t>  with </a:t>
            </a:r>
            <a:r>
              <a:rPr lang="en-US" altLang="ko-KR" sz="2400" dirty="0">
                <a:solidFill>
                  <a:srgbClr val="00B0F0"/>
                </a:solidFill>
              </a:rPr>
              <a:t>low EF </a:t>
            </a:r>
            <a:r>
              <a:rPr lang="en-US" altLang="ko-KR" sz="2400" dirty="0"/>
              <a:t>(31%)</a:t>
            </a:r>
          </a:p>
          <a:p>
            <a:r>
              <a:rPr lang="en-US" altLang="ko-KR" sz="2400" dirty="0"/>
              <a:t>Primary endpoint </a:t>
            </a:r>
          </a:p>
          <a:p>
            <a:r>
              <a:rPr lang="en-US" altLang="ko-KR" sz="2400" dirty="0"/>
              <a:t>  : Cardiac arrhythmia </a:t>
            </a:r>
          </a:p>
          <a:p>
            <a:r>
              <a:rPr lang="en-US" altLang="ko-KR" sz="2400" dirty="0"/>
              <a:t>FU 2 </a:t>
            </a:r>
            <a:r>
              <a:rPr lang="en-US" altLang="ko-KR" sz="2400" dirty="0" err="1"/>
              <a:t>Yr</a:t>
            </a: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A0D3F2-B869-4810-B96F-85466A87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87" y="1073589"/>
            <a:ext cx="7920615" cy="537785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541BB15-C88A-419B-AB1D-E175F6FE6444}"/>
              </a:ext>
            </a:extLst>
          </p:cNvPr>
          <p:cNvSpPr/>
          <p:nvPr/>
        </p:nvSpPr>
        <p:spPr>
          <a:xfrm>
            <a:off x="3881535" y="1278293"/>
            <a:ext cx="7805967" cy="1159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4261E70-191C-4C9B-9D23-ADE6AF35EE34}"/>
              </a:ext>
            </a:extLst>
          </p:cNvPr>
          <p:cNvSpPr/>
          <p:nvPr/>
        </p:nvSpPr>
        <p:spPr>
          <a:xfrm>
            <a:off x="3881535" y="5029200"/>
            <a:ext cx="7716416" cy="205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E5A664A-4F31-4235-9DEE-EE49820560FA}"/>
              </a:ext>
            </a:extLst>
          </p:cNvPr>
          <p:cNvSpPr/>
          <p:nvPr/>
        </p:nvSpPr>
        <p:spPr>
          <a:xfrm>
            <a:off x="3881535" y="4105468"/>
            <a:ext cx="7716416" cy="466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52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D50BF-1D29-4B30-BA7F-7F89D8A46537}"/>
              </a:ext>
            </a:extLst>
          </p:cNvPr>
          <p:cNvSpPr txBox="1"/>
          <p:nvPr/>
        </p:nvSpPr>
        <p:spPr>
          <a:xfrm>
            <a:off x="8208580" y="6519446"/>
            <a:ext cx="393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CARISMA study. EHJ (2009) 30, 689–698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76D06-F584-48B7-AFF3-9CB8FE006BA5}"/>
              </a:ext>
            </a:extLst>
          </p:cNvPr>
          <p:cNvSpPr txBox="1"/>
          <p:nvPr/>
        </p:nvSpPr>
        <p:spPr>
          <a:xfrm>
            <a:off x="2242215" y="1081248"/>
            <a:ext cx="77415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138 AMI Pts With </a:t>
            </a:r>
            <a:r>
              <a:rPr lang="en-US" altLang="ko-KR" sz="2400" dirty="0">
                <a:solidFill>
                  <a:srgbClr val="00B0F0"/>
                </a:solidFill>
              </a:rPr>
              <a:t>EF ≥ 35% </a:t>
            </a:r>
            <a:r>
              <a:rPr lang="en-US" altLang="ko-KR" sz="2400" dirty="0"/>
              <a:t>received 24hr Holter</a:t>
            </a:r>
          </a:p>
          <a:p>
            <a:r>
              <a:rPr lang="en-US" altLang="ko-KR" sz="2400" dirty="0"/>
              <a:t>Primary endpoint : Sudden cardiac arrhythmia (VF/VT)</a:t>
            </a:r>
          </a:p>
          <a:p>
            <a:r>
              <a:rPr lang="en-US" altLang="ko-KR" sz="2400" dirty="0"/>
              <a:t>FU : 24 month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8C7FBE2-91D0-4E08-95E8-BC7B9E8B5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"/>
          <a:stretch/>
        </p:blipFill>
        <p:spPr>
          <a:xfrm>
            <a:off x="223512" y="2497395"/>
            <a:ext cx="5872488" cy="37854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1DDD45C-9DCD-4B9B-B3BC-6B9D963C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61" y="2497394"/>
            <a:ext cx="5782991" cy="3768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E724A-803F-4F09-91C7-EA96061EDD77}"/>
              </a:ext>
            </a:extLst>
          </p:cNvPr>
          <p:cNvSpPr txBox="1"/>
          <p:nvPr/>
        </p:nvSpPr>
        <p:spPr>
          <a:xfrm>
            <a:off x="3424987" y="3446056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HR 8.888</a:t>
            </a:r>
          </a:p>
          <a:p>
            <a:pPr algn="ctr"/>
            <a:r>
              <a:rPr lang="en-US" altLang="ko-KR" dirty="0"/>
              <a:t>(1.871-42.220)</a:t>
            </a:r>
          </a:p>
          <a:p>
            <a:pPr algn="ctr"/>
            <a:r>
              <a:rPr lang="en-US" altLang="ko-KR" dirty="0"/>
              <a:t>P=0.013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21621-9F3D-434D-ABAD-E49D74BB259C}"/>
              </a:ext>
            </a:extLst>
          </p:cNvPr>
          <p:cNvSpPr txBox="1"/>
          <p:nvPr/>
        </p:nvSpPr>
        <p:spPr>
          <a:xfrm>
            <a:off x="9285063" y="3446056"/>
            <a:ext cx="1789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HR 14.699</a:t>
            </a:r>
          </a:p>
          <a:p>
            <a:pPr algn="ctr"/>
            <a:r>
              <a:rPr lang="en-US" altLang="ko-KR" dirty="0"/>
              <a:t>(1.653-130.691)</a:t>
            </a:r>
          </a:p>
          <a:p>
            <a:pPr algn="ctr"/>
            <a:r>
              <a:rPr lang="en-US" altLang="ko-KR" dirty="0"/>
              <a:t>P=0.012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46299-E9CD-7C5A-3E13-FA763F52561A}"/>
              </a:ext>
            </a:extLst>
          </p:cNvPr>
          <p:cNvSpPr txBox="1"/>
          <p:nvPr/>
        </p:nvSpPr>
        <p:spPr>
          <a:xfrm>
            <a:off x="2435802" y="242592"/>
            <a:ext cx="7319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Arial Narrow" panose="020B0606020202030204" pitchFamily="34" charset="0"/>
                <a:cs typeface="Arial" panose="020B0604020202020204" pitchFamily="34" charset="0"/>
              </a:rPr>
              <a:t>Heart rate variability in Acute MI</a:t>
            </a:r>
            <a:endParaRPr lang="ko-KR" altLang="en-US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3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936DE1C-0E5D-C508-6D58-BC711DD4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655"/>
            <a:ext cx="12192000" cy="1739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F8DC2-1B91-DED7-8A16-E2B32241F10D}"/>
              </a:ext>
            </a:extLst>
          </p:cNvPr>
          <p:cNvSpPr txBox="1"/>
          <p:nvPr/>
        </p:nvSpPr>
        <p:spPr>
          <a:xfrm>
            <a:off x="142767" y="2557524"/>
            <a:ext cx="1190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dirty="0"/>
              <a:t>1. </a:t>
            </a:r>
            <a:r>
              <a:rPr lang="en-US" altLang="ko-KR" sz="2400" dirty="0">
                <a:latin typeface="AdvOTb7819099"/>
              </a:rPr>
              <a:t>D</a:t>
            </a:r>
            <a:r>
              <a:rPr lang="en-US" altLang="ko-KR" sz="2400" b="0" i="0" u="none" strike="noStrike" baseline="0" dirty="0">
                <a:latin typeface="AdvOTb7819099"/>
              </a:rPr>
              <a:t>evelopment of a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dvOTb7819099"/>
              </a:rPr>
              <a:t>clinical prediction model </a:t>
            </a:r>
            <a:r>
              <a:rPr lang="en-US" altLang="ko-KR" sz="2400" b="0" i="0" u="none" strike="noStrike" baseline="0" dirty="0">
                <a:latin typeface="AdvOTb7819099"/>
              </a:rPr>
              <a:t>for the assessment of the individual risk for SCD</a:t>
            </a:r>
            <a:endParaRPr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3A4E4-D61C-1407-56EF-0B4C56726C18}"/>
              </a:ext>
            </a:extLst>
          </p:cNvPr>
          <p:cNvSpPr txBox="1"/>
          <p:nvPr/>
        </p:nvSpPr>
        <p:spPr>
          <a:xfrm>
            <a:off x="142767" y="3313583"/>
            <a:ext cx="864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0" i="0" u="none" strike="noStrike" baseline="0" dirty="0">
                <a:latin typeface="AdvOTb7819099"/>
              </a:rPr>
              <a:t>2. The proof of the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dvOTb7819099"/>
              </a:rPr>
              <a:t>utility</a:t>
            </a:r>
            <a:r>
              <a:rPr lang="en-US" altLang="ko-KR" sz="2400" b="0" i="0" u="none" strike="noStrike" baseline="0" dirty="0">
                <a:latin typeface="AdvOTb7819099"/>
              </a:rPr>
              <a:t> of this prediction model in clinical practice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8031B-8860-7C6F-E2EC-8A95B28601C3}"/>
              </a:ext>
            </a:extLst>
          </p:cNvPr>
          <p:cNvSpPr txBox="1"/>
          <p:nvPr/>
        </p:nvSpPr>
        <p:spPr>
          <a:xfrm>
            <a:off x="662473" y="3868299"/>
            <a:ext cx="1096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b="0" i="0" u="none" strike="noStrike" baseline="0" dirty="0">
                <a:latin typeface="AdvPSSymbol"/>
              </a:rPr>
              <a:t>• </a:t>
            </a:r>
            <a:r>
              <a:rPr lang="en-US" altLang="ko-KR" sz="2400" b="0" i="0" u="none" strike="noStrike" baseline="0" dirty="0">
                <a:latin typeface="AdvOTb7819099"/>
              </a:rPr>
              <a:t>The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dvOTb7819099"/>
              </a:rPr>
              <a:t>PROFID-Reduced trial </a:t>
            </a:r>
            <a:r>
              <a:rPr lang="en-US" altLang="ko-KR" sz="2400" b="0" i="0" u="none" strike="noStrike" baseline="0" dirty="0">
                <a:latin typeface="AdvOTb7819099"/>
              </a:rPr>
              <a:t>in patients with EF ≤ 35% but a </a:t>
            </a:r>
            <a:r>
              <a:rPr lang="en-US" altLang="ko-KR" sz="2400" b="0" i="1" u="none" strike="noStrike" baseline="0" dirty="0">
                <a:latin typeface="AdvOT5415ed09.I"/>
              </a:rPr>
              <a:t>low</a:t>
            </a:r>
            <a:r>
              <a:rPr lang="en-US" altLang="ko-KR" sz="2400" b="0" i="0" u="none" strike="noStrike" baseline="0" dirty="0">
                <a:latin typeface="AdvOT5415ed09.I"/>
              </a:rPr>
              <a:t> </a:t>
            </a:r>
            <a:r>
              <a:rPr lang="en-US" altLang="ko-KR" sz="2400" b="0" i="0" u="none" strike="noStrike" baseline="0" dirty="0">
                <a:latin typeface="AdvOTb7819099"/>
              </a:rPr>
              <a:t>predicted </a:t>
            </a:r>
          </a:p>
          <a:p>
            <a:pPr algn="l"/>
            <a:r>
              <a:rPr lang="en-US" altLang="ko-KR" sz="2400" dirty="0">
                <a:latin typeface="AdvOTb7819099"/>
              </a:rPr>
              <a:t>    </a:t>
            </a:r>
            <a:r>
              <a:rPr lang="en-US" altLang="ko-KR" sz="2400" b="0" i="0" u="none" strike="noStrike" baseline="0" dirty="0">
                <a:latin typeface="AdvOTb7819099"/>
              </a:rPr>
              <a:t>individual risk for SCD that will be randomized to ICD vs. no-ICD in a non-inferiority </a:t>
            </a:r>
          </a:p>
          <a:p>
            <a:pPr algn="l"/>
            <a:r>
              <a:rPr lang="en-US" altLang="ko-KR" sz="2400" dirty="0">
                <a:latin typeface="AdvOTb7819099"/>
              </a:rPr>
              <a:t>    </a:t>
            </a:r>
            <a:r>
              <a:rPr lang="en-US" altLang="ko-KR" sz="2400" b="0" i="0" u="none" strike="noStrike" baseline="0" dirty="0">
                <a:latin typeface="AdvOTb7819099"/>
              </a:rPr>
              <a:t>design.</a:t>
            </a:r>
          </a:p>
          <a:p>
            <a:pPr algn="l"/>
            <a:endParaRPr lang="en-US" altLang="ko-KR" sz="2400" b="0" i="0" u="none" strike="noStrike" baseline="0" dirty="0">
              <a:latin typeface="AdvOTb7819099"/>
            </a:endParaRPr>
          </a:p>
          <a:p>
            <a:pPr algn="l"/>
            <a:r>
              <a:rPr lang="en-US" altLang="ko-KR" sz="2400" b="0" i="0" u="none" strike="noStrike" baseline="0" dirty="0">
                <a:latin typeface="AdvPSSymbol"/>
              </a:rPr>
              <a:t>• </a:t>
            </a:r>
            <a:r>
              <a:rPr lang="en-US" altLang="ko-KR" sz="2400" b="0" i="0" u="none" strike="noStrike" baseline="0" dirty="0">
                <a:solidFill>
                  <a:srgbClr val="FF0000"/>
                </a:solidFill>
                <a:latin typeface="AdvOTb7819099"/>
              </a:rPr>
              <a:t>PROFID-Preserved</a:t>
            </a:r>
            <a:r>
              <a:rPr lang="en-US" altLang="ko-KR" sz="2400" b="0" i="0" u="none" strike="noStrike" baseline="0" dirty="0">
                <a:latin typeface="AdvOTb7819099"/>
              </a:rPr>
              <a:t> in patients with EF</a:t>
            </a:r>
            <a:r>
              <a:rPr lang="en-US" altLang="ko-KR" sz="2400" b="0" i="0" u="none" strike="noStrike" baseline="0" dirty="0">
                <a:latin typeface="AdvP4C4E51"/>
              </a:rPr>
              <a:t>&gt;</a:t>
            </a:r>
            <a:r>
              <a:rPr lang="en-US" altLang="ko-KR" sz="2400" b="0" i="0" u="none" strike="noStrike" baseline="0" dirty="0">
                <a:latin typeface="AdvOTb7819099"/>
              </a:rPr>
              <a:t>35% and a </a:t>
            </a:r>
            <a:r>
              <a:rPr lang="en-US" altLang="ko-KR" sz="2400" b="0" i="1" u="none" strike="noStrike" baseline="0" dirty="0">
                <a:latin typeface="AdvOT5415ed09.I"/>
              </a:rPr>
              <a:t>high</a:t>
            </a:r>
            <a:r>
              <a:rPr lang="en-US" altLang="ko-KR" sz="2400" b="0" i="0" u="none" strike="noStrike" baseline="0" dirty="0">
                <a:latin typeface="AdvOT5415ed09.I"/>
              </a:rPr>
              <a:t> </a:t>
            </a:r>
            <a:r>
              <a:rPr lang="en-US" altLang="ko-KR" sz="2400" b="0" i="0" u="none" strike="noStrike" baseline="0" dirty="0">
                <a:latin typeface="AdvOTb7819099"/>
              </a:rPr>
              <a:t>predicted individual risk for </a:t>
            </a:r>
          </a:p>
          <a:p>
            <a:pPr algn="l"/>
            <a:r>
              <a:rPr lang="en-US" altLang="ko-KR" sz="2400" dirty="0">
                <a:latin typeface="AdvOTb7819099"/>
              </a:rPr>
              <a:t>   </a:t>
            </a:r>
            <a:r>
              <a:rPr lang="en-US" altLang="ko-KR" sz="2400" b="0" i="0" u="none" strike="noStrike" baseline="0" dirty="0">
                <a:latin typeface="AdvOTb7819099"/>
              </a:rPr>
              <a:t>SCD that will be randomized to ICD vs. no-ICD in a superiority design. </a:t>
            </a:r>
          </a:p>
        </p:txBody>
      </p:sp>
    </p:spTree>
    <p:extLst>
      <p:ext uri="{BB962C8B-B14F-4D97-AF65-F5344CB8AC3E}">
        <p14:creationId xmlns:p14="http://schemas.microsoft.com/office/powerpoint/2010/main" val="5000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"/>
    </mc:Choice>
    <mc:Fallback xmlns="">
      <p:transition spd="slow" advTm="74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">
            <a:extLst>
              <a:ext uri="{FF2B5EF4-FFF2-40B4-BE49-F238E27FC236}">
                <a16:creationId xmlns:a16="http://schemas.microsoft.com/office/drawing/2014/main" id="{54C68268-489E-FB98-EDCB-80D9C94ADE99}"/>
              </a:ext>
            </a:extLst>
          </p:cNvPr>
          <p:cNvGrpSpPr>
            <a:grpSpLocks/>
          </p:cNvGrpSpPr>
          <p:nvPr/>
        </p:nvGrpSpPr>
        <p:grpSpPr bwMode="auto">
          <a:xfrm>
            <a:off x="2119312" y="1329613"/>
            <a:ext cx="7953375" cy="4921250"/>
            <a:chOff x="594519" y="1142984"/>
            <a:chExt cx="7954962" cy="492102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3F43F99-61B0-38A9-1412-11065E82A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19" y="1142984"/>
              <a:ext cx="7954962" cy="492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직사각형 3">
              <a:extLst>
                <a:ext uri="{FF2B5EF4-FFF2-40B4-BE49-F238E27FC236}">
                  <a16:creationId xmlns:a16="http://schemas.microsoft.com/office/drawing/2014/main" id="{7F058FD8-EC88-9C0B-AF86-0F5DB106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56" y="3429000"/>
              <a:ext cx="2571768" cy="5715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°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ko-KR" altLang="en-US" sz="1800"/>
            </a:p>
          </p:txBody>
        </p:sp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4A03DAEB-D998-91B4-EF5A-B0456A735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8" y="4071942"/>
              <a:ext cx="2571768" cy="5715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°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ko-KR" altLang="en-US" sz="1800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310E15D0-0BE7-E9CF-7763-803F0ED8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8" y="4714884"/>
              <a:ext cx="2571768" cy="5715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°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ko-KR" alt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96EC7C-6D04-FD1B-C0DC-6156C865C1B4}"/>
              </a:ext>
            </a:extLst>
          </p:cNvPr>
          <p:cNvSpPr txBox="1"/>
          <p:nvPr/>
        </p:nvSpPr>
        <p:spPr>
          <a:xfrm>
            <a:off x="3412714" y="289542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latinLnBrk="1" hangingPunct="1">
              <a:defRPr/>
            </a:pPr>
            <a:r>
              <a:rPr lang="en-US" altLang="ko-KR" sz="40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Sudden Cardiac Death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6D470EC-78FA-7122-23D4-4006D4E4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7" y="2972676"/>
            <a:ext cx="1928812" cy="1285875"/>
          </a:xfrm>
          <a:prstGeom prst="rect">
            <a:avLst/>
          </a:prstGeom>
          <a:noFill/>
          <a:ln w="190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AE58DB-6D28-2E47-0429-B382A9A4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7" y="4947526"/>
            <a:ext cx="1785937" cy="514350"/>
          </a:xfrm>
          <a:prstGeom prst="rect">
            <a:avLst/>
          </a:prstGeom>
          <a:noFill/>
          <a:ln w="190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468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29F2AC-CB74-2FEA-873D-3D09CFF6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939"/>
            <a:ext cx="12192000" cy="44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E43880-D729-0AF6-22FE-13744F86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67" y="1203533"/>
            <a:ext cx="6839688" cy="506736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2B5DBF8-7A8C-F651-722A-4194D0F4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55" y="6476999"/>
            <a:ext cx="452320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European Heart Journal (2013) </a:t>
            </a:r>
            <a:r>
              <a:rPr lang="en-US" altLang="ko-KR" sz="1800" b="0" i="0" u="none" strike="noStrike" baseline="0" dirty="0">
                <a:latin typeface="AdvOT9069d8b3.B"/>
              </a:rPr>
              <a:t>34</a:t>
            </a:r>
            <a:r>
              <a:rPr lang="en-US" altLang="ko-KR" sz="1800" b="0" i="0" u="none" strike="noStrike" baseline="0" dirty="0">
                <a:latin typeface="AdvOTb7819099"/>
              </a:rPr>
              <a:t>, 1964–1971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6B4-E0C7-9028-C52E-B86F5371FF7C}"/>
              </a:ext>
            </a:extLst>
          </p:cNvPr>
          <p:cNvSpPr txBox="1"/>
          <p:nvPr/>
        </p:nvSpPr>
        <p:spPr>
          <a:xfrm>
            <a:off x="4904008" y="289542"/>
            <a:ext cx="2387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Summary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3776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01BF12BA-05DC-47CF-9413-B722858C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2" y="344197"/>
            <a:ext cx="7839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5400" i="1" dirty="0">
                <a:latin typeface="Arial" panose="020B0604020202020204" pitchFamily="34" charset="0"/>
              </a:rPr>
              <a:t>Thanks for your attention</a:t>
            </a:r>
          </a:p>
        </p:txBody>
      </p:sp>
      <p:pic>
        <p:nvPicPr>
          <p:cNvPr id="5" name="Picture 2" descr="https://encrypted-tbn1.gstatic.com/images?q=tbn:ANd9GcSLNB1SRbx5dDz0vkYsdUmNWvL-1TxJy0upxOXKQML4pGw3Yhj6">
            <a:extLst>
              <a:ext uri="{FF2B5EF4-FFF2-40B4-BE49-F238E27FC236}">
                <a16:creationId xmlns:a16="http://schemas.microsoft.com/office/drawing/2014/main" id="{9306596C-071B-41E0-8CED-0E726A37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20" y="1485579"/>
            <a:ext cx="7103360" cy="50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26D00063-CC1E-A4EA-41D6-6A0A8310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0039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36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Primary prevention in ICM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9391B1-4954-C855-CE63-FFE99CF5F61A}"/>
              </a:ext>
            </a:extLst>
          </p:cNvPr>
          <p:cNvGrpSpPr/>
          <p:nvPr/>
        </p:nvGrpSpPr>
        <p:grpSpPr>
          <a:xfrm>
            <a:off x="1586204" y="849086"/>
            <a:ext cx="9582539" cy="5878285"/>
            <a:chOff x="1774825" y="981076"/>
            <a:chExt cx="8642350" cy="5400675"/>
          </a:xfrm>
        </p:grpSpPr>
        <p:grpSp>
          <p:nvGrpSpPr>
            <p:cNvPr id="43010" name="그룹 9">
              <a:extLst>
                <a:ext uri="{FF2B5EF4-FFF2-40B4-BE49-F238E27FC236}">
                  <a16:creationId xmlns:a16="http://schemas.microsoft.com/office/drawing/2014/main" id="{76B21B32-81D3-1E22-0DB9-037EC89CB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825" y="981076"/>
              <a:ext cx="8642350" cy="5400675"/>
              <a:chOff x="250825" y="981075"/>
              <a:chExt cx="8489752" cy="4352925"/>
            </a:xfrm>
          </p:grpSpPr>
          <p:pic>
            <p:nvPicPr>
              <p:cNvPr id="43013" name="Picture 6">
                <a:extLst>
                  <a:ext uri="{FF2B5EF4-FFF2-40B4-BE49-F238E27FC236}">
                    <a16:creationId xmlns:a16="http://schemas.microsoft.com/office/drawing/2014/main" id="{C7C68EA4-C850-8F26-80C9-CC3CECDBF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776"/>
              <a:stretch>
                <a:fillRect/>
              </a:stretch>
            </p:blipFill>
            <p:spPr bwMode="auto">
              <a:xfrm>
                <a:off x="250825" y="981075"/>
                <a:ext cx="6858016" cy="435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4" name="Picture 7">
                <a:extLst>
                  <a:ext uri="{FF2B5EF4-FFF2-40B4-BE49-F238E27FC236}">
                    <a16:creationId xmlns:a16="http://schemas.microsoft.com/office/drawing/2014/main" id="{C97AF147-684D-3F81-A41F-D5A45F89E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60"/>
              <a:stretch>
                <a:fillRect/>
              </a:stretch>
            </p:blipFill>
            <p:spPr bwMode="auto">
              <a:xfrm>
                <a:off x="7111869" y="981075"/>
                <a:ext cx="1628708" cy="435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12" name="직사각형 12">
              <a:extLst>
                <a:ext uri="{FF2B5EF4-FFF2-40B4-BE49-F238E27FC236}">
                  <a16:creationId xmlns:a16="http://schemas.microsoft.com/office/drawing/2014/main" id="{239F9AF2-0ED2-A2F4-CAC3-A51CE362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4" y="1285875"/>
              <a:ext cx="1857375" cy="4929188"/>
            </a:xfrm>
            <a:prstGeom prst="rect">
              <a:avLst/>
            </a:prstGeom>
            <a:noFill/>
            <a:ln w="38100" algn="ctr">
              <a:solidFill>
                <a:srgbClr val="FFCC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°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7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ko-KR" altLang="en-US"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8C20E2BD-9816-B213-972B-052BF1A6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981" y="6500812"/>
            <a:ext cx="5100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600" i="1" dirty="0">
                <a:latin typeface="Times New Roman" panose="02020603050405020304" pitchFamily="18" charset="0"/>
              </a:rPr>
              <a:t>The New England Journal of Medicine 1996;335:1933-40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241846-C91B-9050-16EA-F87C6AF1A9EB}"/>
              </a:ext>
            </a:extLst>
          </p:cNvPr>
          <p:cNvSpPr txBox="1">
            <a:spLocks noChangeArrowheads="1"/>
          </p:cNvSpPr>
          <p:nvPr/>
        </p:nvSpPr>
        <p:spPr>
          <a:xfrm>
            <a:off x="2220913" y="357188"/>
            <a:ext cx="7715250" cy="117475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MADIT (1990-1996)</a:t>
            </a:r>
            <a:br>
              <a:rPr lang="en-US" altLang="ko-KR" sz="4800" kern="0" dirty="0">
                <a:latin typeface="+mj-lt"/>
                <a:cs typeface="+mj-cs"/>
              </a:rPr>
            </a:br>
            <a:r>
              <a:rPr lang="en-US" altLang="ko-KR" sz="2400" kern="0" dirty="0">
                <a:latin typeface="+mj-lt"/>
                <a:cs typeface="+mj-cs"/>
              </a:rPr>
              <a:t>Multicenter Automatic Defibrillator Implantation Trial</a:t>
            </a:r>
            <a:endParaRPr lang="en-US" altLang="ko-KR" sz="1900" kern="0" dirty="0">
              <a:latin typeface="+mj-lt"/>
              <a:cs typeface="+mj-cs"/>
            </a:endParaRPr>
          </a:p>
        </p:txBody>
      </p:sp>
      <p:graphicFrame>
        <p:nvGraphicFramePr>
          <p:cNvPr id="11267" name="Object 2">
            <a:hlinkClick r:id="" action="ppaction://ole?verb=0"/>
            <a:extLst>
              <a:ext uri="{FF2B5EF4-FFF2-40B4-BE49-F238E27FC236}">
                <a16:creationId xmlns:a16="http://schemas.microsoft.com/office/drawing/2014/main" id="{725A78E0-D027-82EC-2353-B05DAA87B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73342"/>
              </p:ext>
            </p:extLst>
          </p:nvPr>
        </p:nvGraphicFramePr>
        <p:xfrm>
          <a:off x="4420988" y="1463952"/>
          <a:ext cx="9890226" cy="5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953598" imgH="4631512" progId="MSGraph.Chart.8">
                  <p:embed followColorScheme="full"/>
                </p:oleObj>
              </mc:Choice>
              <mc:Fallback>
                <p:oleObj name="Chart" r:id="rId2" imgW="9953598" imgH="4631512" progId="MSGraph.Chart.8">
                  <p:embed followColorScheme="full"/>
                  <p:pic>
                    <p:nvPicPr>
                      <p:cNvPr id="11267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25A78E0-D027-82EC-2353-B05DAA87B2F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988" y="1463952"/>
                        <a:ext cx="9890226" cy="5431368"/>
                      </a:xfrm>
                      <a:prstGeom prst="rect">
                        <a:avLst/>
                      </a:prstGeom>
                      <a:noFill/>
                      <a:ln w="222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직사각형 4">
            <a:extLst>
              <a:ext uri="{FF2B5EF4-FFF2-40B4-BE49-F238E27FC236}">
                <a16:creationId xmlns:a16="http://schemas.microsoft.com/office/drawing/2014/main" id="{E6583F54-9898-0D38-EC80-B978B6F6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944" y="2190752"/>
            <a:ext cx="928688" cy="2641624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11270" name="직사각형 5">
            <a:extLst>
              <a:ext uri="{FF2B5EF4-FFF2-40B4-BE49-F238E27FC236}">
                <a16:creationId xmlns:a16="http://schemas.microsoft.com/office/drawing/2014/main" id="{990E6AC6-F9DC-CE6C-AFCB-F833820CA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1443" y="3010812"/>
            <a:ext cx="928688" cy="182156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11271" name="직사각형 7">
            <a:extLst>
              <a:ext uri="{FF2B5EF4-FFF2-40B4-BE49-F238E27FC236}">
                <a16:creationId xmlns:a16="http://schemas.microsoft.com/office/drawing/2014/main" id="{CD172DFF-8C76-4C34-B97D-00DEABC55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940" y="5376711"/>
            <a:ext cx="142875" cy="32019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11272" name="직사각형 8">
            <a:extLst>
              <a:ext uri="{FF2B5EF4-FFF2-40B4-BE49-F238E27FC236}">
                <a16:creationId xmlns:a16="http://schemas.microsoft.com/office/drawing/2014/main" id="{8E42A013-02A0-776A-548F-3A2D2C70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044" y="5384700"/>
            <a:ext cx="142875" cy="320197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11273" name="직사각형 9">
            <a:extLst>
              <a:ext uri="{FF2B5EF4-FFF2-40B4-BE49-F238E27FC236}">
                <a16:creationId xmlns:a16="http://schemas.microsoft.com/office/drawing/2014/main" id="{6B31B3D7-3687-EAB1-AE30-336347AB86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42719" y="3724140"/>
            <a:ext cx="911225" cy="1108236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11274" name="직사각형 10">
            <a:extLst>
              <a:ext uri="{FF2B5EF4-FFF2-40B4-BE49-F238E27FC236}">
                <a16:creationId xmlns:a16="http://schemas.microsoft.com/office/drawing/2014/main" id="{5E8754CE-FFFB-CB32-B973-AA9649F6A4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252756" y="4015875"/>
            <a:ext cx="911225" cy="816502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F8DDAC-EED7-B63A-8D12-BA3D1E123056}"/>
              </a:ext>
            </a:extLst>
          </p:cNvPr>
          <p:cNvSpPr txBox="1">
            <a:spLocks noChangeArrowheads="1"/>
          </p:cNvSpPr>
          <p:nvPr/>
        </p:nvSpPr>
        <p:spPr>
          <a:xfrm>
            <a:off x="139323" y="1781834"/>
            <a:ext cx="4423152" cy="3275942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Inclusion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</a:rPr>
              <a:t> </a:t>
            </a: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- MI </a:t>
            </a:r>
            <a:r>
              <a:rPr lang="en-US" altLang="ko-KR" sz="2400" i="1" kern="0" dirty="0">
                <a:solidFill>
                  <a:schemeClr val="tx2"/>
                </a:solidFill>
                <a:latin typeface="+mn-lt"/>
              </a:rPr>
              <a:t>for 3 weeks</a:t>
            </a: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ko-KR" sz="2400" kern="0" dirty="0">
                <a:solidFill>
                  <a:schemeClr val="tx2"/>
                </a:solidFill>
              </a:rPr>
              <a:t>EF </a:t>
            </a:r>
            <a:r>
              <a:rPr lang="en-US" altLang="ko-KR" sz="2400" u="sng" kern="0" dirty="0">
                <a:solidFill>
                  <a:schemeClr val="tx2"/>
                </a:solidFill>
              </a:rPr>
              <a:t>&lt;</a:t>
            </a:r>
            <a:r>
              <a:rPr lang="en-US" altLang="ko-KR" sz="2400" kern="0" dirty="0">
                <a:solidFill>
                  <a:schemeClr val="tx2"/>
                </a:solidFill>
              </a:rPr>
              <a:t> 35%,</a:t>
            </a: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  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   Non-sustained VT, </a:t>
            </a:r>
            <a:r>
              <a:rPr lang="en-US" altLang="ko-KR" sz="2400" i="1" kern="0" dirty="0">
                <a:solidFill>
                  <a:schemeClr val="tx2"/>
                </a:solidFill>
                <a:latin typeface="+mn-lt"/>
              </a:rPr>
              <a:t>EPS +</a:t>
            </a: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   NYHA Class I-III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Pt. No : 196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Ejection fraction : 26 %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Follow-up : 27 months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759B8D7-4E3D-C4DB-0081-FFFD3AA54D74}"/>
              </a:ext>
            </a:extLst>
          </p:cNvPr>
          <p:cNvSpPr txBox="1">
            <a:spLocks noChangeArrowheads="1"/>
          </p:cNvSpPr>
          <p:nvPr/>
        </p:nvSpPr>
        <p:spPr>
          <a:xfrm>
            <a:off x="2220912" y="357188"/>
            <a:ext cx="7875587" cy="117475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MADIT II (1997-2001)</a:t>
            </a:r>
            <a:br>
              <a:rPr lang="en-US" altLang="ko-KR" sz="4000" kern="0" dirty="0">
                <a:latin typeface="+mj-lt"/>
                <a:cs typeface="+mj-cs"/>
              </a:rPr>
            </a:br>
            <a:r>
              <a:rPr lang="en-US" altLang="ko-KR" sz="2400" kern="0" dirty="0">
                <a:latin typeface="+mj-lt"/>
                <a:cs typeface="+mj-cs"/>
              </a:rPr>
              <a:t>Multicenter Automatic Defibrillator Implantation Trial II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205C4B71-7994-6DB4-8C35-F7E76D6F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458" y="6513513"/>
            <a:ext cx="307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N </a:t>
            </a:r>
            <a:r>
              <a:rPr lang="en-US" altLang="ko-KR" sz="16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Engl</a:t>
            </a: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J Med 2002;346:877-883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6570DC3F-8BFA-3B21-F113-D1599022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6238"/>
            <a:ext cx="6872289" cy="4752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4595F989-BF73-6A3C-4F59-4F29B501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714" y="1946275"/>
            <a:ext cx="1260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latin typeface="Arial Black" panose="020B0A04020102020204" pitchFamily="34" charset="0"/>
              </a:rPr>
              <a:t>RR 31%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latin typeface="Arial Black" panose="020B0A04020102020204" pitchFamily="34" charset="0"/>
              </a:rPr>
              <a:t>p= 0.016</a:t>
            </a:r>
            <a:endParaRPr lang="ko-KR" alt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DEE929E-B281-5836-5D43-78C5A267BF10}"/>
              </a:ext>
            </a:extLst>
          </p:cNvPr>
          <p:cNvSpPr txBox="1">
            <a:spLocks noChangeArrowheads="1"/>
          </p:cNvSpPr>
          <p:nvPr/>
        </p:nvSpPr>
        <p:spPr>
          <a:xfrm>
            <a:off x="85724" y="1646238"/>
            <a:ext cx="4895852" cy="475297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Inclusion 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- post MI patients with EF &lt;30%   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     &gt; 10 PVCs/hour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Pt. No : 1232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Design 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solidFill>
                  <a:schemeClr val="tx2"/>
                </a:solidFill>
              </a:rPr>
              <a:t>   </a:t>
            </a: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: ICD or conventional - 3 : 2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Ejection fraction : 23 %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solidFill>
                  <a:schemeClr val="tx2"/>
                </a:solidFill>
                <a:latin typeface="+mn-lt"/>
              </a:rPr>
              <a:t>Follow-up : 20 months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88FAB4CD-A106-5D12-F516-4CA2295B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703" y="6476999"/>
            <a:ext cx="435525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b7819099"/>
              </a:rPr>
              <a:t>European Heart Journal (2009) 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9069d8b3.B"/>
              </a:rPr>
              <a:t>30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b7819099"/>
              </a:rPr>
              <a:t>, 576–583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E1AC380-3868-62C5-29B1-4AA71C54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60"/>
          <a:stretch/>
        </p:blipFill>
        <p:spPr>
          <a:xfrm>
            <a:off x="5149341" y="3228876"/>
            <a:ext cx="4526776" cy="335591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93308A-76D8-0107-8241-CE49B3870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617"/>
          <a:stretch/>
        </p:blipFill>
        <p:spPr>
          <a:xfrm>
            <a:off x="7565173" y="1831812"/>
            <a:ext cx="4075008" cy="3124857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137A5110-FA21-A62A-BAE9-2DE876CC6D40}"/>
              </a:ext>
            </a:extLst>
          </p:cNvPr>
          <p:cNvSpPr txBox="1">
            <a:spLocks noChangeArrowheads="1"/>
          </p:cNvSpPr>
          <p:nvPr/>
        </p:nvSpPr>
        <p:spPr>
          <a:xfrm>
            <a:off x="85723" y="2028793"/>
            <a:ext cx="5063617" cy="475297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Inclusion 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latin typeface="+mn-lt"/>
              </a:rPr>
              <a:t> - post MI patients </a:t>
            </a:r>
            <a:r>
              <a:rPr lang="en-US" altLang="ko-KR" sz="2400" kern="0" dirty="0"/>
              <a:t>before 4wk</a:t>
            </a:r>
            <a:endParaRPr lang="en-US" altLang="ko-KR" sz="2400" kern="0" dirty="0">
              <a:latin typeface="+mn-lt"/>
            </a:endParaRP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>
                <a:latin typeface="+mn-lt"/>
              </a:rPr>
              <a:t>     &lt; 75 </a:t>
            </a:r>
            <a:r>
              <a:rPr lang="en-US" altLang="ko-KR" sz="2400" kern="0" dirty="0" err="1">
                <a:latin typeface="+mn-lt"/>
              </a:rPr>
              <a:t>yrs</a:t>
            </a:r>
            <a:r>
              <a:rPr lang="en-US" altLang="ko-KR" sz="2400" kern="0" dirty="0">
                <a:latin typeface="+mn-lt"/>
              </a:rPr>
              <a:t> 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Pt. No : 2343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Autonomic marker</a:t>
            </a:r>
          </a:p>
          <a:p>
            <a:pPr eaLnBrk="1" latin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2400" kern="0" dirty="0"/>
              <a:t>  - HRT and Deceleration capacity</a:t>
            </a:r>
            <a:endParaRPr lang="en-US" altLang="ko-KR" sz="2400" kern="0" dirty="0">
              <a:latin typeface="+mn-lt"/>
            </a:endParaRP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Follow-up : 5 </a:t>
            </a:r>
            <a:r>
              <a:rPr lang="en-US" altLang="ko-KR" sz="2400" kern="0" dirty="0" err="1">
                <a:latin typeface="+mn-lt"/>
              </a:rPr>
              <a:t>yrs</a:t>
            </a:r>
            <a:endParaRPr lang="en-US" altLang="ko-KR" sz="2400" kern="0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EF68A10-C050-0641-202E-35168AC485BE}"/>
              </a:ext>
            </a:extLst>
          </p:cNvPr>
          <p:cNvSpPr txBox="1">
            <a:spLocks noChangeArrowheads="1"/>
          </p:cNvSpPr>
          <p:nvPr/>
        </p:nvSpPr>
        <p:spPr>
          <a:xfrm>
            <a:off x="85723" y="357188"/>
            <a:ext cx="11820137" cy="1474624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3200" kern="0" dirty="0">
                <a:latin typeface="+mj-lt"/>
                <a:cs typeface="+mj-cs"/>
              </a:rPr>
              <a:t>Improved Stratification of Autonomic Regulation for risk prediction in post-infarction patients with preserved left ventricular function (ISA-Risk)</a:t>
            </a:r>
          </a:p>
        </p:txBody>
      </p:sp>
    </p:spTree>
    <p:extLst>
      <p:ext uri="{BB962C8B-B14F-4D97-AF65-F5344CB8AC3E}">
        <p14:creationId xmlns:p14="http://schemas.microsoft.com/office/powerpoint/2010/main" val="159942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7D7FAB73-B6B1-6464-08D8-B7E61947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8" y="2230811"/>
            <a:ext cx="10403023" cy="34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1D1CF74-CD1B-82A6-CB27-BAF89DE6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381001"/>
            <a:ext cx="677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36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Risk Stratification for Primary of </a:t>
            </a:r>
          </a:p>
          <a:p>
            <a:pPr eaLnBrk="1" latinLnBrk="1" hangingPunct="1">
              <a:defRPr/>
            </a:pPr>
            <a:r>
              <a:rPr lang="en-US" altLang="ko-KR" sz="36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ICD in Ischemic LV Dysfunction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CF57C068-C448-4BAF-F8E9-378D9AFA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1" y="6476999"/>
            <a:ext cx="335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(J Am Coll </a:t>
            </a:r>
            <a:r>
              <a:rPr lang="en-US" altLang="ko-KR" sz="16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Cardiol</a:t>
            </a: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2008;51:288–96</a:t>
            </a:r>
          </a:p>
        </p:txBody>
      </p:sp>
      <p:sp>
        <p:nvSpPr>
          <p:cNvPr id="48133" name="TextBox 6">
            <a:extLst>
              <a:ext uri="{FF2B5EF4-FFF2-40B4-BE49-F238E27FC236}">
                <a16:creationId xmlns:a16="http://schemas.microsoft.com/office/drawing/2014/main" id="{8A6AF2F7-1889-6A0F-29B8-0402362E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1628776"/>
            <a:ext cx="2214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From MADIT II</a:t>
            </a:r>
            <a:endParaRPr lang="ko-K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11D0661C-5464-3B22-0AA1-65B07CBA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628776"/>
            <a:ext cx="4178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>
            <a:extLst>
              <a:ext uri="{FF2B5EF4-FFF2-40B4-BE49-F238E27FC236}">
                <a16:creationId xmlns:a16="http://schemas.microsoft.com/office/drawing/2014/main" id="{B7F55120-EFCD-C019-87D3-A3D9359B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06589"/>
            <a:ext cx="43211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C4C1191B-4BE3-A2C5-8D32-C94846CB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9" y="381001"/>
            <a:ext cx="6827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36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Risk of All-Cause Mortality in the</a:t>
            </a:r>
          </a:p>
          <a:p>
            <a:pPr eaLnBrk="1" latinLnBrk="1" hangingPunct="1">
              <a:defRPr/>
            </a:pPr>
            <a:r>
              <a:rPr lang="en-US" altLang="ko-KR" sz="3600" dirty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Conventional Therapy Group</a:t>
            </a:r>
          </a:p>
        </p:txBody>
      </p:sp>
      <p:sp>
        <p:nvSpPr>
          <p:cNvPr id="49157" name="TextBox 4">
            <a:extLst>
              <a:ext uri="{FF2B5EF4-FFF2-40B4-BE49-F238E27FC236}">
                <a16:creationId xmlns:a16="http://schemas.microsoft.com/office/drawing/2014/main" id="{3760B9CB-87F2-5B27-D800-D1FDE0C24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2857500"/>
            <a:ext cx="187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latin typeface="Arial Black" panose="020B0A04020102020204" pitchFamily="34" charset="0"/>
              </a:rPr>
              <a:t>Risk factor  0</a:t>
            </a:r>
          </a:p>
        </p:txBody>
      </p:sp>
      <p:sp>
        <p:nvSpPr>
          <p:cNvPr id="49158" name="TextBox 5">
            <a:extLst>
              <a:ext uri="{FF2B5EF4-FFF2-40B4-BE49-F238E27FC236}">
                <a16:creationId xmlns:a16="http://schemas.microsoft.com/office/drawing/2014/main" id="{69EE2C6B-CF42-FA75-325B-C2511712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500062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latin typeface="Arial Black" panose="020B0A04020102020204" pitchFamily="34" charset="0"/>
              </a:rPr>
              <a:t>Risk factor &gt;0 </a:t>
            </a:r>
          </a:p>
        </p:txBody>
      </p:sp>
      <p:sp>
        <p:nvSpPr>
          <p:cNvPr id="49159" name="Rectangle 4">
            <a:extLst>
              <a:ext uri="{FF2B5EF4-FFF2-40B4-BE49-F238E27FC236}">
                <a16:creationId xmlns:a16="http://schemas.microsoft.com/office/drawing/2014/main" id="{D7F80E8F-21D1-2333-86A5-0068A2E2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006" y="6476999"/>
            <a:ext cx="335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J Am Coll </a:t>
            </a:r>
            <a:r>
              <a:rPr lang="en-US" altLang="ko-KR" sz="16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Cardiol</a:t>
            </a:r>
            <a:r>
              <a:rPr lang="en-US" altLang="ko-KR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2008;51:288–96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6C6888B-CA23-E8DA-ABE7-7B0B5A288BA1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9" y="357188"/>
            <a:ext cx="9676618" cy="63185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1" latinLnBrk="1" hangingPunct="1">
              <a:defRPr/>
            </a:pPr>
            <a:r>
              <a:rPr lang="en-US" altLang="ko-KR" sz="4000" kern="0" dirty="0">
                <a:latin typeface="+mj-lt"/>
                <a:cs typeface="+mj-cs"/>
              </a:rPr>
              <a:t>Sudden death in CAD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4A01BB-D169-20E0-2C9A-4A56EC335995}"/>
              </a:ext>
            </a:extLst>
          </p:cNvPr>
          <p:cNvSpPr txBox="1">
            <a:spLocks noChangeArrowheads="1"/>
          </p:cNvSpPr>
          <p:nvPr/>
        </p:nvSpPr>
        <p:spPr>
          <a:xfrm>
            <a:off x="1222312" y="1129004"/>
            <a:ext cx="9900552" cy="1442554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Inclusion : 5761 pts with </a:t>
            </a:r>
            <a:r>
              <a:rPr lang="en-US" altLang="ko-KR" sz="2400" kern="0" dirty="0" err="1">
                <a:latin typeface="+mn-lt"/>
              </a:rPr>
              <a:t>Hx</a:t>
            </a:r>
            <a:r>
              <a:rPr lang="en-US" altLang="ko-KR" sz="2400" kern="0" dirty="0">
                <a:latin typeface="+mn-lt"/>
              </a:rPr>
              <a:t>. of MI, EF &gt; 30%</a:t>
            </a: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>
                <a:latin typeface="+mn-lt"/>
              </a:rPr>
              <a:t>Follow-up : 4 </a:t>
            </a:r>
            <a:r>
              <a:rPr lang="en-US" altLang="ko-KR" sz="2400" kern="0" dirty="0" err="1">
                <a:latin typeface="+mn-lt"/>
              </a:rPr>
              <a:t>yrs</a:t>
            </a:r>
            <a:endParaRPr lang="en-US" altLang="ko-KR" sz="2400" kern="0" dirty="0">
              <a:latin typeface="+mn-lt"/>
            </a:endParaRPr>
          </a:p>
          <a:p>
            <a:pPr marL="447675" indent="-447675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altLang="ko-KR" sz="2400" kern="0" dirty="0"/>
              <a:t>Primary endpoint : sudden arrhythmic death</a:t>
            </a:r>
            <a:endParaRPr lang="en-US" altLang="ko-KR" sz="2400" kern="0" dirty="0">
              <a:latin typeface="+mn-lt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DE7B1-49D5-5765-A3D2-B52D18EF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380" y="6476999"/>
            <a:ext cx="561636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latinLnBrk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°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b="0" i="0" u="none" strike="noStrike" baseline="0" dirty="0">
                <a:latin typeface="AdvOTb7819099"/>
              </a:rPr>
              <a:t>PRE-DETERMINE study, JAMA </a:t>
            </a:r>
            <a:r>
              <a:rPr lang="en-US" altLang="ko-KR" sz="1800" b="0" i="0" u="none" strike="noStrike" baseline="0" dirty="0" err="1">
                <a:latin typeface="AdvOTb7819099"/>
              </a:rPr>
              <a:t>Cardiol</a:t>
            </a:r>
            <a:r>
              <a:rPr lang="en-US" altLang="ko-KR" sz="1800" b="0" i="0" u="none" strike="noStrike" baseline="0" dirty="0">
                <a:latin typeface="AdvOTb7819099"/>
              </a:rPr>
              <a:t>. 2018;3(7):591-600. </a:t>
            </a:r>
            <a:endParaRPr lang="en-US" altLang="ko-KR" sz="16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A1135788-6A92-EE08-C589-E108C2D535D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56"/>
          <a:stretch/>
        </p:blipFill>
        <p:spPr bwMode="auto">
          <a:xfrm>
            <a:off x="569682" y="2711517"/>
            <a:ext cx="11005165" cy="36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04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5105F53ED5DDF49BC981EB4D040F99B" ma:contentTypeVersion="14" ma:contentTypeDescription="새 문서를 만듭니다." ma:contentTypeScope="" ma:versionID="210f5d2590919b0c78d0d02028cae18c">
  <xsd:schema xmlns:xsd="http://www.w3.org/2001/XMLSchema" xmlns:xs="http://www.w3.org/2001/XMLSchema" xmlns:p="http://schemas.microsoft.com/office/2006/metadata/properties" xmlns:ns2="59000048-e08a-47bf-a822-1fbee2540797" xmlns:ns3="8f103357-55e7-4dd4-b223-79a196a42b2d" targetNamespace="http://schemas.microsoft.com/office/2006/metadata/properties" ma:root="true" ma:fieldsID="d043bf5e87e13f5c76d0ef1008cbe7f8" ns2:_="" ns3:_="">
    <xsd:import namespace="59000048-e08a-47bf-a822-1fbee2540797"/>
    <xsd:import namespace="8f103357-55e7-4dd4-b223-79a196a42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00048-e08a-47bf-a822-1fbee2540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이미지 태그" ma:readOnly="false" ma:fieldId="{5cf76f15-5ced-4ddc-b409-7134ff3c332f}" ma:taxonomyMulti="true" ma:sspId="e34188af-45e5-4306-9c51-eba8ef424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3357-55e7-4dd4-b223-79a196a42b2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2c1eb59-48f9-4934-bb19-ce4622268332}" ma:internalName="TaxCatchAll" ma:showField="CatchAllData" ma:web="8f103357-55e7-4dd4-b223-79a196a42b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103357-55e7-4dd4-b223-79a196a42b2d" xsi:nil="true"/>
    <lcf76f155ced4ddcb4097134ff3c332f xmlns="59000048-e08a-47bf-a822-1fbee25407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ECBF43-C827-49B0-92A0-FA8B8FEFCE9F}"/>
</file>

<file path=customXml/itemProps2.xml><?xml version="1.0" encoding="utf-8"?>
<ds:datastoreItem xmlns:ds="http://schemas.openxmlformats.org/officeDocument/2006/customXml" ds:itemID="{F24827EB-9527-4F91-9A01-9BDE3234419A}"/>
</file>

<file path=customXml/itemProps3.xml><?xml version="1.0" encoding="utf-8"?>
<ds:datastoreItem xmlns:ds="http://schemas.openxmlformats.org/officeDocument/2006/customXml" ds:itemID="{4AA060FC-FCF7-4CA3-A9DF-89B6DF8F2849}"/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845</Words>
  <Application>Microsoft Office PowerPoint</Application>
  <PresentationFormat>와이드스크린</PresentationFormat>
  <Paragraphs>122</Paragraphs>
  <Slides>22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6" baseType="lpstr">
      <vt:lpstr>AdvOT5415ed09.I</vt:lpstr>
      <vt:lpstr>AdvOT9069d8b3.B</vt:lpstr>
      <vt:lpstr>AdvOTb7819099</vt:lpstr>
      <vt:lpstr>AdvP4C4E51</vt:lpstr>
      <vt:lpstr>AdvPSSymbol</vt:lpstr>
      <vt:lpstr>굴림</vt:lpstr>
      <vt:lpstr>맑은 고딕</vt:lpstr>
      <vt:lpstr>Arial</vt:lpstr>
      <vt:lpstr>Arial Black</vt:lpstr>
      <vt:lpstr>Arial Narrow</vt:lpstr>
      <vt:lpstr>Times New Roman</vt:lpstr>
      <vt:lpstr>Wingdings</vt:lpstr>
      <vt:lpstr>Office 테마</vt:lpstr>
      <vt:lpstr>Chart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영수</dc:creator>
  <cp:lastModifiedBy>GONGGAM</cp:lastModifiedBy>
  <cp:revision>60</cp:revision>
  <dcterms:created xsi:type="dcterms:W3CDTF">2020-12-24T03:46:18Z</dcterms:created>
  <dcterms:modified xsi:type="dcterms:W3CDTF">2022-12-03T04:19:16Z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0x01010035105F53ED5DDF49BC981EB4D040F99B</vt:lpwstr>
  </property>
</Properties>
</file>